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24384000" cy="13716000"/>
  <p:notesSz cx="6858000" cy="9144000"/>
  <p:defaultTextStyle>
    <a:lvl1pPr algn="ctr" defTabSz="584200">
      <a:defRPr sz="5000">
        <a:latin typeface="+mn-lt"/>
        <a:ea typeface="+mn-ea"/>
        <a:cs typeface="+mn-cs"/>
        <a:sym typeface="Helvetica Light"/>
      </a:defRPr>
    </a:lvl1pPr>
    <a:lvl2pPr indent="228600" algn="ctr" defTabSz="584200">
      <a:defRPr sz="5000">
        <a:latin typeface="+mn-lt"/>
        <a:ea typeface="+mn-ea"/>
        <a:cs typeface="+mn-cs"/>
        <a:sym typeface="Helvetica Light"/>
      </a:defRPr>
    </a:lvl2pPr>
    <a:lvl3pPr indent="457200" algn="ctr" defTabSz="584200">
      <a:defRPr sz="5000">
        <a:latin typeface="+mn-lt"/>
        <a:ea typeface="+mn-ea"/>
        <a:cs typeface="+mn-cs"/>
        <a:sym typeface="Helvetica Light"/>
      </a:defRPr>
    </a:lvl3pPr>
    <a:lvl4pPr indent="685800" algn="ctr" defTabSz="584200">
      <a:defRPr sz="5000">
        <a:latin typeface="+mn-lt"/>
        <a:ea typeface="+mn-ea"/>
        <a:cs typeface="+mn-cs"/>
        <a:sym typeface="Helvetica Light"/>
      </a:defRPr>
    </a:lvl4pPr>
    <a:lvl5pPr indent="914400" algn="ctr" defTabSz="584200">
      <a:defRPr sz="5000">
        <a:latin typeface="+mn-lt"/>
        <a:ea typeface="+mn-ea"/>
        <a:cs typeface="+mn-cs"/>
        <a:sym typeface="Helvetica Light"/>
      </a:defRPr>
    </a:lvl5pPr>
    <a:lvl6pPr indent="1143000" algn="ctr" defTabSz="584200">
      <a:defRPr sz="5000">
        <a:latin typeface="+mn-lt"/>
        <a:ea typeface="+mn-ea"/>
        <a:cs typeface="+mn-cs"/>
        <a:sym typeface="Helvetica Light"/>
      </a:defRPr>
    </a:lvl6pPr>
    <a:lvl7pPr indent="1371600" algn="ctr" defTabSz="584200">
      <a:defRPr sz="5000">
        <a:latin typeface="+mn-lt"/>
        <a:ea typeface="+mn-ea"/>
        <a:cs typeface="+mn-cs"/>
        <a:sym typeface="Helvetica Light"/>
      </a:defRPr>
    </a:lvl7pPr>
    <a:lvl8pPr indent="1600200" algn="ctr" defTabSz="584200">
      <a:defRPr sz="5000">
        <a:latin typeface="+mn-lt"/>
        <a:ea typeface="+mn-ea"/>
        <a:cs typeface="+mn-cs"/>
        <a:sym typeface="Helvetica Light"/>
      </a:defRPr>
    </a:lvl8pPr>
    <a:lvl9pPr indent="1828800" algn="ctr" defTabSz="584200">
      <a:defRPr sz="50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50" d="100"/>
          <a:sy n="50" d="100"/>
        </p:scale>
        <p:origin x="-152" y="-568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11200"/>
              <a:t>Titeltext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 lvl="0">
              <a:defRPr sz="1800"/>
            </a:pPr>
            <a:r>
              <a:rPr sz="4400"/>
              <a:t>Textebene 1</a:t>
            </a:r>
          </a:p>
          <a:p>
            <a:pPr lvl="1">
              <a:defRPr sz="1800"/>
            </a:pPr>
            <a:r>
              <a:rPr sz="4400"/>
              <a:t>Textebene 2</a:t>
            </a:r>
          </a:p>
          <a:p>
            <a:pPr lvl="2">
              <a:defRPr sz="1800"/>
            </a:pPr>
            <a:r>
              <a:rPr sz="4400"/>
              <a:t>Textebene 3</a:t>
            </a:r>
          </a:p>
          <a:p>
            <a:pPr lvl="3">
              <a:defRPr sz="1800"/>
            </a:pPr>
            <a:r>
              <a:rPr sz="4400"/>
              <a:t>Textebene 4</a:t>
            </a:r>
          </a:p>
          <a:p>
            <a:pPr lvl="4">
              <a:defRPr sz="1800"/>
            </a:pPr>
            <a:r>
              <a:rPr sz="4400"/>
              <a:t>Textebene 5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11200"/>
              <a:t>Titeltext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 lvl="0">
              <a:defRPr sz="1800"/>
            </a:pPr>
            <a:r>
              <a:rPr sz="4400"/>
              <a:t>Textebene 1</a:t>
            </a:r>
          </a:p>
          <a:p>
            <a:pPr lvl="1">
              <a:defRPr sz="1800"/>
            </a:pPr>
            <a:r>
              <a:rPr sz="4400"/>
              <a:t>Textebene 2</a:t>
            </a:r>
          </a:p>
          <a:p>
            <a:pPr lvl="2">
              <a:defRPr sz="1800"/>
            </a:pPr>
            <a:r>
              <a:rPr sz="4400"/>
              <a:t>Textebene 3</a:t>
            </a:r>
          </a:p>
          <a:p>
            <a:pPr lvl="3">
              <a:defRPr sz="1800"/>
            </a:pPr>
            <a:r>
              <a:rPr sz="4400"/>
              <a:t>Textebene 4</a:t>
            </a:r>
          </a:p>
          <a:p>
            <a:pPr lvl="4">
              <a:defRPr sz="1800"/>
            </a:pPr>
            <a:r>
              <a:rPr sz="4400"/>
              <a:t>Textebene 5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11200"/>
              <a:t>Titeltext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 lvl="0">
              <a:defRPr sz="1800"/>
            </a:pPr>
            <a:r>
              <a:rPr sz="8400"/>
              <a:t>Titeltext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 lvl="0">
              <a:defRPr sz="1800"/>
            </a:pPr>
            <a:r>
              <a:rPr sz="4400"/>
              <a:t>Textebene 1</a:t>
            </a:r>
          </a:p>
          <a:p>
            <a:pPr lvl="1">
              <a:defRPr sz="1800"/>
            </a:pPr>
            <a:r>
              <a:rPr sz="4400"/>
              <a:t>Textebene 2</a:t>
            </a:r>
          </a:p>
          <a:p>
            <a:pPr lvl="2">
              <a:defRPr sz="1800"/>
            </a:pPr>
            <a:r>
              <a:rPr sz="4400"/>
              <a:t>Textebene 3</a:t>
            </a:r>
          </a:p>
          <a:p>
            <a:pPr lvl="3">
              <a:defRPr sz="1800"/>
            </a:pPr>
            <a:r>
              <a:rPr sz="4400"/>
              <a:t>Textebene 4</a:t>
            </a:r>
          </a:p>
          <a:p>
            <a:pPr lvl="4">
              <a:defRPr sz="1800"/>
            </a:pPr>
            <a:r>
              <a:rPr sz="4400"/>
              <a:t>Textebene 5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11200"/>
              <a:t>Titeltext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11200"/>
              <a:t>Titeltext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Textebene 1</a:t>
            </a:r>
          </a:p>
          <a:p>
            <a:pPr lvl="1">
              <a:defRPr sz="1800"/>
            </a:pPr>
            <a:r>
              <a:rPr sz="5000"/>
              <a:t>Textebene 2</a:t>
            </a:r>
          </a:p>
          <a:p>
            <a:pPr lvl="2">
              <a:defRPr sz="1800"/>
            </a:pPr>
            <a:r>
              <a:rPr sz="5000"/>
              <a:t>Textebene 3</a:t>
            </a:r>
          </a:p>
          <a:p>
            <a:pPr lvl="3">
              <a:defRPr sz="1800"/>
            </a:pPr>
            <a:r>
              <a:rPr sz="5000"/>
              <a:t>Textebene 4</a:t>
            </a:r>
          </a:p>
          <a:p>
            <a:pPr lvl="4">
              <a:defRPr sz="1800"/>
            </a:pPr>
            <a:r>
              <a:rPr sz="5000"/>
              <a:t>Textebene 5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4387453" y="553640"/>
            <a:ext cx="15609094" cy="303609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11200"/>
              <a:t>Titeltext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7500938" cy="8840392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3200"/>
              </a:spcBef>
              <a:defRPr sz="3800"/>
            </a:lvl1pPr>
            <a:lvl2pPr marL="808264" indent="-465364">
              <a:spcBef>
                <a:spcPts val="3200"/>
              </a:spcBef>
              <a:defRPr sz="3800"/>
            </a:lvl2pPr>
            <a:lvl3pPr marL="1151164" indent="-465364">
              <a:spcBef>
                <a:spcPts val="3200"/>
              </a:spcBef>
              <a:defRPr sz="3800"/>
            </a:lvl3pPr>
            <a:lvl4pPr marL="1494064" indent="-465364">
              <a:spcBef>
                <a:spcPts val="3200"/>
              </a:spcBef>
              <a:defRPr sz="3800"/>
            </a:lvl4pPr>
            <a:lvl5pPr marL="1836964" indent="-465364">
              <a:spcBef>
                <a:spcPts val="3200"/>
              </a:spcBef>
              <a:defRPr sz="3800"/>
            </a:lvl5pPr>
          </a:lstStyle>
          <a:p>
            <a:pPr lvl="0">
              <a:defRPr sz="1800"/>
            </a:pPr>
            <a:r>
              <a:rPr sz="3800"/>
              <a:t>Textebene 1</a:t>
            </a:r>
          </a:p>
          <a:p>
            <a:pPr lvl="1">
              <a:defRPr sz="1800"/>
            </a:pPr>
            <a:r>
              <a:rPr sz="3800"/>
              <a:t>Textebene 2</a:t>
            </a:r>
          </a:p>
          <a:p>
            <a:pPr lvl="2">
              <a:defRPr sz="1800"/>
            </a:pPr>
            <a:r>
              <a:rPr sz="3800"/>
              <a:t>Textebene 3</a:t>
            </a:r>
          </a:p>
          <a:p>
            <a:pPr lvl="3">
              <a:defRPr sz="1800"/>
            </a:pPr>
            <a:r>
              <a:rPr sz="3800"/>
              <a:t>Textebene 4</a:t>
            </a:r>
          </a:p>
          <a:p>
            <a:pPr lvl="4">
              <a:defRPr sz="1800"/>
            </a:pPr>
            <a:r>
              <a:rPr sz="3800"/>
              <a:t>Textebene 5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000"/>
              <a:t>Textebene 1</a:t>
            </a:r>
          </a:p>
          <a:p>
            <a:pPr lvl="1">
              <a:defRPr sz="1800"/>
            </a:pPr>
            <a:r>
              <a:rPr sz="5000"/>
              <a:t>Textebene 2</a:t>
            </a:r>
          </a:p>
          <a:p>
            <a:pPr lvl="2">
              <a:defRPr sz="1800"/>
            </a:pPr>
            <a:r>
              <a:rPr sz="5000"/>
              <a:t>Textebene 3</a:t>
            </a:r>
          </a:p>
          <a:p>
            <a:pPr lvl="3">
              <a:defRPr sz="1800"/>
            </a:pPr>
            <a:r>
              <a:rPr sz="5000"/>
              <a:t>Textebene 4</a:t>
            </a:r>
          </a:p>
          <a:p>
            <a:pPr lvl="4">
              <a:defRPr sz="1800"/>
            </a:pPr>
            <a:r>
              <a:rPr sz="5000"/>
              <a:t>Textebene 5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11200"/>
              <a:t>Titeltext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5000"/>
              <a:t>Textebene 1</a:t>
            </a:r>
          </a:p>
          <a:p>
            <a:pPr lvl="1">
              <a:defRPr sz="1800"/>
            </a:pPr>
            <a:r>
              <a:rPr sz="5000"/>
              <a:t>Textebene 2</a:t>
            </a:r>
          </a:p>
          <a:p>
            <a:pPr lvl="2">
              <a:defRPr sz="1800"/>
            </a:pPr>
            <a:r>
              <a:rPr sz="5000"/>
              <a:t>Textebene 3</a:t>
            </a:r>
          </a:p>
          <a:p>
            <a:pPr lvl="3">
              <a:defRPr sz="1800"/>
            </a:pPr>
            <a:r>
              <a:rPr sz="5000"/>
              <a:t>Textebene 4</a:t>
            </a:r>
          </a:p>
          <a:p>
            <a:pPr lvl="4">
              <a:defRPr sz="1800"/>
            </a:pPr>
            <a:r>
              <a:rPr sz="5000"/>
              <a:t>Textebene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112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112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112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112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112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112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112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112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11200">
          <a:latin typeface="+mn-lt"/>
          <a:ea typeface="+mn-ea"/>
          <a:cs typeface="+mn-cs"/>
          <a:sym typeface="Helvetica Light"/>
        </a:defRPr>
      </a:lvl9pPr>
    </p:titleStyle>
    <p:bodyStyle>
      <a:lvl1pPr marL="617361" indent="-617361" defTabSz="584200">
        <a:spcBef>
          <a:spcPts val="4200"/>
        </a:spcBef>
        <a:buSzPct val="75000"/>
        <a:buChar char="•"/>
        <a:defRPr sz="5000">
          <a:latin typeface="+mn-lt"/>
          <a:ea typeface="+mn-ea"/>
          <a:cs typeface="+mn-cs"/>
          <a:sym typeface="Helvetica Light"/>
        </a:defRPr>
      </a:lvl1pPr>
      <a:lvl2pPr marL="1061861" indent="-617361" defTabSz="584200">
        <a:spcBef>
          <a:spcPts val="4200"/>
        </a:spcBef>
        <a:buSzPct val="75000"/>
        <a:buChar char="•"/>
        <a:defRPr sz="5000">
          <a:latin typeface="+mn-lt"/>
          <a:ea typeface="+mn-ea"/>
          <a:cs typeface="+mn-cs"/>
          <a:sym typeface="Helvetica Light"/>
        </a:defRPr>
      </a:lvl2pPr>
      <a:lvl3pPr marL="1506361" indent="-617361" defTabSz="584200">
        <a:spcBef>
          <a:spcPts val="4200"/>
        </a:spcBef>
        <a:buSzPct val="75000"/>
        <a:buChar char="•"/>
        <a:defRPr sz="5000">
          <a:latin typeface="+mn-lt"/>
          <a:ea typeface="+mn-ea"/>
          <a:cs typeface="+mn-cs"/>
          <a:sym typeface="Helvetica Light"/>
        </a:defRPr>
      </a:lvl3pPr>
      <a:lvl4pPr marL="1950861" indent="-617361" defTabSz="584200">
        <a:spcBef>
          <a:spcPts val="4200"/>
        </a:spcBef>
        <a:buSzPct val="75000"/>
        <a:buChar char="•"/>
        <a:defRPr sz="5000">
          <a:latin typeface="+mn-lt"/>
          <a:ea typeface="+mn-ea"/>
          <a:cs typeface="+mn-cs"/>
          <a:sym typeface="Helvetica Light"/>
        </a:defRPr>
      </a:lvl4pPr>
      <a:lvl5pPr marL="2395361" indent="-617361" defTabSz="584200">
        <a:spcBef>
          <a:spcPts val="4200"/>
        </a:spcBef>
        <a:buSzPct val="75000"/>
        <a:buChar char="•"/>
        <a:defRPr sz="5000">
          <a:latin typeface="+mn-lt"/>
          <a:ea typeface="+mn-ea"/>
          <a:cs typeface="+mn-cs"/>
          <a:sym typeface="Helvetica Light"/>
        </a:defRPr>
      </a:lvl5pPr>
      <a:lvl6pPr marL="2839861" indent="-617361" defTabSz="584200">
        <a:spcBef>
          <a:spcPts val="4200"/>
        </a:spcBef>
        <a:buSzPct val="75000"/>
        <a:buChar char="•"/>
        <a:defRPr sz="5000">
          <a:latin typeface="+mn-lt"/>
          <a:ea typeface="+mn-ea"/>
          <a:cs typeface="+mn-cs"/>
          <a:sym typeface="Helvetica Light"/>
        </a:defRPr>
      </a:lvl6pPr>
      <a:lvl7pPr marL="3284361" indent="-617361" defTabSz="584200">
        <a:spcBef>
          <a:spcPts val="4200"/>
        </a:spcBef>
        <a:buSzPct val="75000"/>
        <a:buChar char="•"/>
        <a:defRPr sz="5000">
          <a:latin typeface="+mn-lt"/>
          <a:ea typeface="+mn-ea"/>
          <a:cs typeface="+mn-cs"/>
          <a:sym typeface="Helvetica Light"/>
        </a:defRPr>
      </a:lvl7pPr>
      <a:lvl8pPr marL="3728861" indent="-617361" defTabSz="584200">
        <a:spcBef>
          <a:spcPts val="4200"/>
        </a:spcBef>
        <a:buSzPct val="75000"/>
        <a:buChar char="•"/>
        <a:defRPr sz="5000">
          <a:latin typeface="+mn-lt"/>
          <a:ea typeface="+mn-ea"/>
          <a:cs typeface="+mn-cs"/>
          <a:sym typeface="Helvetica Light"/>
        </a:defRPr>
      </a:lvl8pPr>
      <a:lvl9pPr marL="4173361" indent="-617361" defTabSz="584200">
        <a:spcBef>
          <a:spcPts val="4200"/>
        </a:spcBef>
        <a:buSzPct val="75000"/>
        <a:buChar char="•"/>
        <a:defRPr sz="50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24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538855" y="11174512"/>
            <a:ext cx="23306290" cy="1990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6000" b="1" dirty="0"/>
              <a:t>www.conclip.eu</a:t>
            </a:r>
            <a:r>
              <a:rPr sz="6000" dirty="0"/>
              <a:t> </a:t>
            </a:r>
            <a:r>
              <a:rPr sz="6000" dirty="0" smtClean="0"/>
              <a:t> </a:t>
            </a:r>
            <a:r>
              <a:rPr lang="de-AT" sz="6000" dirty="0" smtClean="0"/>
              <a:t>The free o</a:t>
            </a:r>
            <a:r>
              <a:rPr sz="6000" dirty="0" smtClean="0"/>
              <a:t>nline</a:t>
            </a:r>
            <a:r>
              <a:rPr lang="de-AT" sz="6000" dirty="0" smtClean="0"/>
              <a:t> educational videoclip </a:t>
            </a:r>
            <a:r>
              <a:rPr sz="6000" dirty="0" smtClean="0"/>
              <a:t>platform </a:t>
            </a:r>
            <a:endParaRPr lang="de-AT" sz="6000" dirty="0" smtClean="0"/>
          </a:p>
          <a:p>
            <a:pPr lvl="0">
              <a:defRPr sz="1800"/>
            </a:pPr>
            <a:r>
              <a:rPr sz="6000" dirty="0" smtClean="0"/>
              <a:t>f</a:t>
            </a:r>
            <a:r>
              <a:rPr lang="de-AT" sz="6000" dirty="0" smtClean="0"/>
              <a:t>o</a:t>
            </a:r>
            <a:r>
              <a:rPr sz="6000" dirty="0" smtClean="0"/>
              <a:t>r Passiv</a:t>
            </a:r>
            <a:r>
              <a:rPr lang="de-AT" sz="6000" dirty="0" smtClean="0"/>
              <a:t>e House construction</a:t>
            </a:r>
            <a:endParaRPr sz="6000" dirty="0"/>
          </a:p>
        </p:txBody>
      </p:sp>
      <p:pic>
        <p:nvPicPr>
          <p:cNvPr id="33" name="Slide01.jpg"/>
          <p:cNvPicPr/>
          <p:nvPr/>
        </p:nvPicPr>
        <p:blipFill>
          <a:blip r:embed="rId2">
            <a:extLst/>
          </a:blip>
          <a:srcRect t="13653" b="4189"/>
          <a:stretch>
            <a:fillRect/>
          </a:stretch>
        </p:blipFill>
        <p:spPr>
          <a:xfrm>
            <a:off x="-491298" y="372"/>
            <a:ext cx="25366730" cy="10446322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Shape 34"/>
          <p:cNvSpPr/>
          <p:nvPr/>
        </p:nvSpPr>
        <p:spPr>
          <a:xfrm>
            <a:off x="16633888" y="6635750"/>
            <a:ext cx="7516990" cy="3063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lvl="0" algn="l">
              <a:defRPr sz="1800"/>
            </a:pPr>
            <a:r>
              <a:rPr sz="3800" b="1">
                <a:solidFill>
                  <a:srgbClr val="FFFFFF"/>
                </a:solidFill>
              </a:rPr>
              <a:t>Bauarbeiter &amp; Professionisten:</a:t>
            </a:r>
          </a:p>
          <a:p>
            <a:pPr lvl="0" algn="l">
              <a:defRPr sz="1800"/>
            </a:pPr>
            <a:r>
              <a:rPr sz="3800">
                <a:solidFill>
                  <a:srgbClr val="FFFFFF"/>
                </a:solidFill>
              </a:rPr>
              <a:t>ConClip gibt Ihnen den zusätzlichen Know-how </a:t>
            </a:r>
          </a:p>
          <a:p>
            <a:pPr lvl="0" algn="l">
              <a:defRPr sz="1800"/>
            </a:pPr>
            <a:r>
              <a:rPr sz="3800">
                <a:solidFill>
                  <a:srgbClr val="FFFFFF"/>
                </a:solidFill>
              </a:rPr>
              <a:t>für die Passivhaus-Bau - </a:t>
            </a:r>
          </a:p>
          <a:p>
            <a:pPr lvl="0" algn="l">
              <a:defRPr sz="1800"/>
            </a:pPr>
            <a:r>
              <a:rPr sz="3800">
                <a:solidFill>
                  <a:srgbClr val="FFFFFF"/>
                </a:solidFill>
              </a:rPr>
              <a:t>auf Ihr Handy!</a:t>
            </a:r>
          </a:p>
        </p:txBody>
      </p:sp>
      <p:sp>
        <p:nvSpPr>
          <p:cNvPr id="35" name="Shape 35"/>
          <p:cNvSpPr/>
          <p:nvPr/>
        </p:nvSpPr>
        <p:spPr>
          <a:xfrm>
            <a:off x="15311437" y="6777307"/>
            <a:ext cx="8468135" cy="2904010"/>
          </a:xfrm>
          <a:prstGeom prst="rect">
            <a:avLst/>
          </a:prstGeom>
          <a:solidFill/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254000" tIns="254000" rIns="254000" bIns="254000" anchor="ctr"/>
          <a:lstStyle/>
          <a:p>
            <a:pPr lvl="0" algn="l">
              <a:defRPr sz="1800"/>
            </a:pPr>
            <a:r>
              <a:rPr lang="de-AT" sz="3800" b="1" dirty="0" smtClean="0">
                <a:solidFill>
                  <a:srgbClr val="FFFFFF"/>
                </a:solidFill>
                <a:latin typeface="Helvetica"/>
                <a:cs typeface="Helvetica"/>
              </a:rPr>
              <a:t>Craftsmen &amp; Site Supervisors</a:t>
            </a:r>
            <a:endParaRPr sz="3800" b="1" dirty="0" smtClean="0">
              <a:solidFill>
                <a:srgbClr val="FFFFFF"/>
              </a:solidFill>
              <a:latin typeface="Helvetica"/>
              <a:cs typeface="Helvetica"/>
            </a:endParaRPr>
          </a:p>
          <a:p>
            <a:pPr lvl="0" algn="l">
              <a:defRPr sz="1800"/>
            </a:pPr>
            <a:r>
              <a:rPr sz="3800" dirty="0">
                <a:solidFill>
                  <a:srgbClr val="FFFFFF"/>
                </a:solidFill>
              </a:rPr>
              <a:t>ConClip</a:t>
            </a:r>
            <a:r>
              <a:rPr sz="3800" dirty="0" smtClean="0">
                <a:solidFill>
                  <a:srgbClr val="FFFFFF"/>
                </a:solidFill>
              </a:rPr>
              <a:t> </a:t>
            </a:r>
            <a:r>
              <a:rPr lang="de-AT" sz="3800" dirty="0" smtClean="0">
                <a:solidFill>
                  <a:srgbClr val="FFFFFF"/>
                </a:solidFill>
              </a:rPr>
              <a:t>gives you the added know-how for Passive House construction – on your mobile</a:t>
            </a:r>
            <a:r>
              <a:rPr sz="3800" dirty="0" smtClean="0">
                <a:solidFill>
                  <a:srgbClr val="FFFFFF"/>
                </a:solidFill>
              </a:rPr>
              <a:t>!</a:t>
            </a:r>
            <a:endParaRPr sz="3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Slide02.jpg"/>
          <p:cNvPicPr/>
          <p:nvPr/>
        </p:nvPicPr>
        <p:blipFill>
          <a:blip r:embed="rId2">
            <a:extLst/>
          </a:blip>
          <a:srcRect t="7815" b="6583"/>
          <a:stretch>
            <a:fillRect/>
          </a:stretch>
        </p:blipFill>
        <p:spPr>
          <a:xfrm>
            <a:off x="3968" y="-6977"/>
            <a:ext cx="24376138" cy="10441784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/>
          <p:nvPr/>
        </p:nvSpPr>
        <p:spPr>
          <a:xfrm>
            <a:off x="15311437" y="6777307"/>
            <a:ext cx="8468135" cy="2886429"/>
          </a:xfrm>
          <a:prstGeom prst="rect">
            <a:avLst/>
          </a:prstGeom>
          <a:solidFill/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254000" tIns="254000" rIns="254000" bIns="254000" anchor="ctr"/>
          <a:lstStyle/>
          <a:p>
            <a:pPr lvl="0" algn="l">
              <a:defRPr sz="1800"/>
            </a:pPr>
            <a:r>
              <a:rPr lang="de-AT" sz="3800" b="1" dirty="0" smtClean="0">
                <a:solidFill>
                  <a:srgbClr val="FFFFFF"/>
                </a:solidFill>
                <a:latin typeface="Helvetica"/>
                <a:cs typeface="Helvetica"/>
              </a:rPr>
              <a:t>Educators &amp; Lecturers</a:t>
            </a:r>
            <a:r>
              <a:rPr sz="3800" b="1" dirty="0" smtClean="0">
                <a:solidFill>
                  <a:srgbClr val="FFFFFF"/>
                </a:solidFill>
                <a:latin typeface="Helvetica"/>
                <a:cs typeface="Helvetica"/>
              </a:rPr>
              <a:t>:</a:t>
            </a:r>
            <a:endParaRPr sz="3800" b="1" dirty="0">
              <a:solidFill>
                <a:srgbClr val="FFFFFF"/>
              </a:solidFill>
              <a:latin typeface="Helvetica"/>
              <a:cs typeface="Helvetica"/>
            </a:endParaRPr>
          </a:p>
          <a:p>
            <a:pPr lvl="0" algn="l">
              <a:defRPr sz="1800"/>
            </a:pPr>
            <a:r>
              <a:rPr sz="3800" dirty="0">
                <a:solidFill>
                  <a:srgbClr val="FFFFFF"/>
                </a:solidFill>
              </a:rPr>
              <a:t>ConClip</a:t>
            </a:r>
            <a:r>
              <a:rPr sz="3800" dirty="0" smtClean="0">
                <a:solidFill>
                  <a:srgbClr val="FFFFFF"/>
                </a:solidFill>
              </a:rPr>
              <a:t> </a:t>
            </a:r>
            <a:r>
              <a:rPr lang="de-AT" sz="3800" dirty="0" smtClean="0">
                <a:solidFill>
                  <a:srgbClr val="FFFFFF"/>
                </a:solidFill>
              </a:rPr>
              <a:t>gives you an effective new teaching approach for the training for high-quality Passive Houses</a:t>
            </a:r>
            <a:r>
              <a:rPr sz="3800" dirty="0" smtClean="0">
                <a:solidFill>
                  <a:srgbClr val="FFFFFF"/>
                </a:solidFill>
              </a:rPr>
              <a:t>.</a:t>
            </a:r>
            <a:endParaRPr sz="3800" dirty="0">
              <a:solidFill>
                <a:srgbClr val="FFFFFF"/>
              </a:solidFill>
            </a:endParaRPr>
          </a:p>
        </p:txBody>
      </p:sp>
      <p:sp>
        <p:nvSpPr>
          <p:cNvPr id="5" name="Shape 32"/>
          <p:cNvSpPr/>
          <p:nvPr/>
        </p:nvSpPr>
        <p:spPr>
          <a:xfrm>
            <a:off x="538855" y="11174512"/>
            <a:ext cx="23306290" cy="1990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6000" b="1" dirty="0"/>
              <a:t>www.conclip.eu</a:t>
            </a:r>
            <a:r>
              <a:rPr sz="6000" dirty="0"/>
              <a:t> </a:t>
            </a:r>
            <a:r>
              <a:rPr sz="6000" dirty="0" smtClean="0"/>
              <a:t> </a:t>
            </a:r>
            <a:r>
              <a:rPr lang="de-AT" sz="6000" dirty="0" smtClean="0"/>
              <a:t>The free o</a:t>
            </a:r>
            <a:r>
              <a:rPr sz="6000" dirty="0" smtClean="0"/>
              <a:t>nline</a:t>
            </a:r>
            <a:r>
              <a:rPr lang="de-AT" sz="6000" dirty="0" smtClean="0"/>
              <a:t> educational videoclip </a:t>
            </a:r>
            <a:r>
              <a:rPr sz="6000" dirty="0" smtClean="0"/>
              <a:t>platform </a:t>
            </a:r>
            <a:endParaRPr lang="de-AT" sz="6000" dirty="0" smtClean="0"/>
          </a:p>
          <a:p>
            <a:pPr lvl="0">
              <a:defRPr sz="1800"/>
            </a:pPr>
            <a:r>
              <a:rPr sz="6000" dirty="0" smtClean="0"/>
              <a:t>f</a:t>
            </a:r>
            <a:r>
              <a:rPr lang="de-AT" sz="6000" dirty="0" smtClean="0"/>
              <a:t>o</a:t>
            </a:r>
            <a:r>
              <a:rPr sz="6000" dirty="0" smtClean="0"/>
              <a:t>r Passiv</a:t>
            </a:r>
            <a:r>
              <a:rPr lang="de-AT" sz="6000" dirty="0" smtClean="0"/>
              <a:t>e House construction</a:t>
            </a:r>
            <a:endParaRPr sz="6000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Slide03.jpg"/>
          <p:cNvPicPr/>
          <p:nvPr/>
        </p:nvPicPr>
        <p:blipFill>
          <a:blip r:embed="rId2">
            <a:extLst/>
          </a:blip>
          <a:srcRect b="14378"/>
          <a:stretch>
            <a:fillRect/>
          </a:stretch>
        </p:blipFill>
        <p:spPr>
          <a:xfrm>
            <a:off x="-17116" y="-11070"/>
            <a:ext cx="24418232" cy="10453689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hape 43"/>
          <p:cNvSpPr/>
          <p:nvPr/>
        </p:nvSpPr>
        <p:spPr>
          <a:xfrm>
            <a:off x="15253208" y="6777307"/>
            <a:ext cx="8764489" cy="2851362"/>
          </a:xfrm>
          <a:prstGeom prst="rect">
            <a:avLst/>
          </a:prstGeom>
          <a:solidFill/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lIns="254000" tIns="254000" rIns="254000" bIns="254000" anchor="ctr"/>
          <a:lstStyle/>
          <a:p>
            <a:pPr lvl="0" algn="l">
              <a:defRPr sz="1800"/>
            </a:pPr>
            <a:r>
              <a:rPr lang="de-AT" sz="3800" b="1" dirty="0" smtClean="0">
                <a:solidFill>
                  <a:srgbClr val="FFFFFF"/>
                </a:solidFill>
                <a:latin typeface="Helvetica"/>
                <a:cs typeface="Helvetica"/>
              </a:rPr>
              <a:t>Building Companies </a:t>
            </a:r>
            <a:r>
              <a:rPr sz="3800" b="1" dirty="0" smtClean="0">
                <a:solidFill>
                  <a:srgbClr val="FFFFFF"/>
                </a:solidFill>
                <a:latin typeface="Helvetica"/>
                <a:cs typeface="Helvetica"/>
              </a:rPr>
              <a:t>&amp;</a:t>
            </a:r>
            <a:r>
              <a:rPr lang="de-AT" sz="3800" b="1" dirty="0" smtClean="0">
                <a:solidFill>
                  <a:srgbClr val="FFFFFF"/>
                </a:solidFill>
                <a:latin typeface="Helvetica"/>
                <a:cs typeface="Helvetica"/>
              </a:rPr>
              <a:t> Labour organizations</a:t>
            </a:r>
            <a:r>
              <a:rPr sz="3800" b="1" dirty="0" smtClean="0">
                <a:solidFill>
                  <a:srgbClr val="FFFFFF"/>
                </a:solidFill>
                <a:latin typeface="Helvetica"/>
                <a:cs typeface="Helvetica"/>
              </a:rPr>
              <a:t>: </a:t>
            </a:r>
            <a:r>
              <a:rPr sz="3800" dirty="0">
                <a:solidFill>
                  <a:srgbClr val="FFFFFF"/>
                </a:solidFill>
              </a:rPr>
              <a:t>ConClip</a:t>
            </a:r>
            <a:r>
              <a:rPr sz="3800" dirty="0" smtClean="0">
                <a:solidFill>
                  <a:srgbClr val="FFFFFF"/>
                </a:solidFill>
              </a:rPr>
              <a:t> </a:t>
            </a:r>
            <a:r>
              <a:rPr lang="de-AT" sz="3800" dirty="0" smtClean="0">
                <a:solidFill>
                  <a:srgbClr val="FFFFFF"/>
                </a:solidFill>
              </a:rPr>
              <a:t>delivers a modern approach to providing new skills for craftsmen</a:t>
            </a:r>
            <a:r>
              <a:rPr sz="3800" dirty="0" smtClean="0">
                <a:solidFill>
                  <a:srgbClr val="FFFFFF"/>
                </a:solidFill>
              </a:rPr>
              <a:t>.</a:t>
            </a:r>
            <a:endParaRPr sz="3800" dirty="0">
              <a:solidFill>
                <a:srgbClr val="FFFFFF"/>
              </a:solidFill>
            </a:endParaRPr>
          </a:p>
        </p:txBody>
      </p:sp>
      <p:sp>
        <p:nvSpPr>
          <p:cNvPr id="5" name="Shape 32"/>
          <p:cNvSpPr/>
          <p:nvPr/>
        </p:nvSpPr>
        <p:spPr>
          <a:xfrm>
            <a:off x="538855" y="11174512"/>
            <a:ext cx="23306290" cy="19909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square" lIns="71437" tIns="71437" rIns="71437" bIns="71437" anchor="ctr">
            <a:spAutoFit/>
          </a:bodyPr>
          <a:lstStyle/>
          <a:p>
            <a:pPr lvl="0">
              <a:defRPr sz="1800"/>
            </a:pPr>
            <a:r>
              <a:rPr sz="6000" b="1" dirty="0"/>
              <a:t>www.conclip.eu</a:t>
            </a:r>
            <a:r>
              <a:rPr sz="6000" dirty="0"/>
              <a:t> </a:t>
            </a:r>
            <a:r>
              <a:rPr sz="6000" dirty="0" smtClean="0"/>
              <a:t> </a:t>
            </a:r>
            <a:r>
              <a:rPr lang="de-AT" sz="6000" dirty="0" smtClean="0"/>
              <a:t>The free o</a:t>
            </a:r>
            <a:r>
              <a:rPr sz="6000" dirty="0" smtClean="0"/>
              <a:t>nline</a:t>
            </a:r>
            <a:r>
              <a:rPr lang="de-AT" sz="6000" dirty="0" smtClean="0"/>
              <a:t> educational videoclip </a:t>
            </a:r>
            <a:r>
              <a:rPr sz="6000" dirty="0" smtClean="0"/>
              <a:t>platform </a:t>
            </a:r>
            <a:endParaRPr lang="de-AT" sz="6000" dirty="0" smtClean="0"/>
          </a:p>
          <a:p>
            <a:pPr lvl="0">
              <a:defRPr sz="1800"/>
            </a:pPr>
            <a:r>
              <a:rPr sz="6000" dirty="0" smtClean="0"/>
              <a:t>f</a:t>
            </a:r>
            <a:r>
              <a:rPr lang="de-AT" sz="6000" dirty="0" smtClean="0"/>
              <a:t>o</a:t>
            </a:r>
            <a:r>
              <a:rPr sz="6000" dirty="0" smtClean="0"/>
              <a:t>r Passiv</a:t>
            </a:r>
            <a:r>
              <a:rPr lang="de-AT" sz="6000" dirty="0" smtClean="0"/>
              <a:t>e House construction</a:t>
            </a:r>
            <a:endParaRPr sz="6000" dirty="0"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Macintosh PowerPoint</Application>
  <PresentationFormat>Benutzerdefiniert</PresentationFormat>
  <Paragraphs>15</Paragraphs>
  <Slides>3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White</vt:lpstr>
      <vt:lpstr>Folie 1</vt:lpstr>
      <vt:lpstr>Folie 2</vt:lpstr>
      <vt:lpstr>Folie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cp:lastModifiedBy>Richard Sickinger</cp:lastModifiedBy>
  <cp:revision>2</cp:revision>
  <dcterms:created xsi:type="dcterms:W3CDTF">2014-08-21T10:32:04Z</dcterms:created>
  <dcterms:modified xsi:type="dcterms:W3CDTF">2014-08-21T10:44:37Z</dcterms:modified>
</cp:coreProperties>
</file>